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79" r:id="rId5"/>
    <p:sldId id="280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6" autoAdjust="0"/>
    <p:restoredTop sz="94660"/>
  </p:normalViewPr>
  <p:slideViewPr>
    <p:cSldViewPr>
      <p:cViewPr varScale="1">
        <p:scale>
          <a:sx n="83" d="100"/>
          <a:sy n="83" d="100"/>
        </p:scale>
        <p:origin x="1491" y="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F1BD3-C5F4-47E4-A364-855279A34371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333A18-91BD-4C68-953F-1A6F24641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10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33A18-91BD-4C68-953F-1A6F246415A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592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2F55C-F0F4-41DA-9723-AD1CDA1D59F3}" type="slidenum">
              <a:rPr lang="en-US"/>
              <a:pPr/>
              <a:t>6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311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348BC2-D0C7-4507-AF96-0F66CF4C81AC}" type="slidenum">
              <a:rPr lang="en-US"/>
              <a:pPr/>
              <a:t>7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19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580188-1F3D-4448-8C82-29C60E80B596}" type="slidenum">
              <a:rPr lang="en-US"/>
              <a:pPr/>
              <a:t>8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3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3FBEA6-E09F-48D8-9548-85B3E1217BB6}" type="slidenum">
              <a:rPr lang="en-US"/>
              <a:pPr/>
              <a:t>9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854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DE8093-969F-411D-9C05-D1B445A2D795}" type="slidenum">
              <a:rPr lang="en-US"/>
              <a:pPr/>
              <a:t>10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4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2068F9-A701-49E1-8E24-86E4CC90460A}" type="slidenum">
              <a:rPr lang="en-US"/>
              <a:pPr/>
              <a:t>11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31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71F093-5695-457E-BDA5-0702BEECDFC9}" type="slidenum">
              <a:rPr lang="en-US"/>
              <a:pPr/>
              <a:t>12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698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276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4800" y="1981200"/>
            <a:ext cx="3276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6A596D6-0655-446A-B272-275CC87FBE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04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2766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4800" y="1981200"/>
            <a:ext cx="3276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6A6000E-9256-442B-8EFB-50E8FCB231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04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77B04EE6-CAA5-424B-A089-C9CF22025890}" type="datetimeFigureOut">
              <a:rPr lang="en-US" smtClean="0"/>
              <a:t>8/6/2014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3D060885-C9F7-43CC-B589-0E801F73216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Critiques/</a:t>
            </a:r>
            <a:r>
              <a:rPr lang="en-US" dirty="0" err="1" smtClean="0"/>
              <a:t>Kritiks</a:t>
            </a:r>
            <a:endParaRPr lang="en-US" dirty="0" smtClean="0"/>
          </a:p>
          <a:p>
            <a:pPr algn="ctr"/>
            <a:r>
              <a:rPr lang="en-US" dirty="0" smtClean="0"/>
              <a:t>Baxter</a:t>
            </a:r>
          </a:p>
          <a:p>
            <a:pPr algn="ctr"/>
            <a:r>
              <a:rPr lang="en-US" dirty="0" smtClean="0"/>
              <a:t>OGDI 2014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“Strange things are afoot at the circle k…”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	</a:t>
            </a:r>
            <a:r>
              <a:rPr lang="en-US" dirty="0" smtClean="0">
                <a:solidFill>
                  <a:srgbClr val="FF0000"/>
                </a:solidFill>
              </a:rPr>
              <a:t>--Ted Theodore Logan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81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Smart framework examples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Only evaluate impacts that have been justified</a:t>
            </a:r>
          </a:p>
          <a:p>
            <a:r>
              <a:rPr lang="en-US" sz="2800"/>
              <a:t>[read cards why marxism is a way to justify impacts]  </a:t>
            </a:r>
          </a:p>
          <a:p>
            <a:endParaRPr lang="en-US" sz="2800"/>
          </a:p>
        </p:txBody>
      </p:sp>
      <p:pic>
        <p:nvPicPr>
          <p:cNvPr id="15366" name="Picture 6" descr="02_Jack-in-the-Pulpit-No2-376x500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6288" y="1981200"/>
            <a:ext cx="3094037" cy="4114800"/>
          </a:xfrm>
        </p:spPr>
      </p:pic>
    </p:spTree>
    <p:extLst>
      <p:ext uri="{BB962C8B-B14F-4D97-AF65-F5344CB8AC3E}">
        <p14:creationId xmlns:p14="http://schemas.microsoft.com/office/powerpoint/2010/main" val="40007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Smart Framework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Aff: Only evaluate impacts that are justified</a:t>
            </a:r>
          </a:p>
          <a:p>
            <a:r>
              <a:rPr lang="en-US" sz="2800"/>
              <a:t>[read cards about why social science is the best]</a:t>
            </a:r>
          </a:p>
        </p:txBody>
      </p:sp>
      <p:pic>
        <p:nvPicPr>
          <p:cNvPr id="32778" name="Picture 10" descr="putin11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138363"/>
            <a:ext cx="3276600" cy="3800475"/>
          </a:xfrm>
        </p:spPr>
      </p:pic>
    </p:spTree>
    <p:extLst>
      <p:ext uri="{BB962C8B-B14F-4D97-AF65-F5344CB8AC3E}">
        <p14:creationId xmlns:p14="http://schemas.microsoft.com/office/powerpoint/2010/main" val="255570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Framework Cheating!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 dirty="0"/>
              <a:t>Allows you to not answer arguments on the </a:t>
            </a:r>
            <a:r>
              <a:rPr lang="en-US" sz="2800" dirty="0" err="1"/>
              <a:t>aff</a:t>
            </a:r>
            <a:r>
              <a:rPr lang="en-US" sz="2800" dirty="0"/>
              <a:t> and the </a:t>
            </a:r>
            <a:r>
              <a:rPr lang="en-US" sz="2800" dirty="0" err="1"/>
              <a:t>neg</a:t>
            </a:r>
            <a:r>
              <a:rPr lang="en-US" sz="2800" dirty="0"/>
              <a:t> and or</a:t>
            </a:r>
          </a:p>
          <a:p>
            <a:r>
              <a:rPr lang="en-US" sz="2800" dirty="0"/>
              <a:t>Beat people JUST on framework</a:t>
            </a:r>
          </a:p>
          <a:p>
            <a:endParaRPr lang="en-US" sz="2800" dirty="0"/>
          </a:p>
        </p:txBody>
      </p:sp>
      <p:pic>
        <p:nvPicPr>
          <p:cNvPr id="17416" name="Picture 8" descr="1978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824163"/>
            <a:ext cx="3276600" cy="2428875"/>
          </a:xfrm>
        </p:spPr>
      </p:pic>
    </p:spTree>
    <p:extLst>
      <p:ext uri="{BB962C8B-B14F-4D97-AF65-F5344CB8AC3E}">
        <p14:creationId xmlns:p14="http://schemas.microsoft.com/office/powerpoint/2010/main" val="328143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sz="4000" dirty="0"/>
              <a:t>reify</a:t>
            </a:r>
          </a:p>
          <a:p>
            <a:pPr lvl="0"/>
            <a:r>
              <a:rPr lang="en-US" sz="4000" dirty="0"/>
              <a:t>elide</a:t>
            </a:r>
          </a:p>
          <a:p>
            <a:pPr lvl="0"/>
            <a:r>
              <a:rPr lang="en-US" sz="4000" dirty="0"/>
              <a:t>conflate</a:t>
            </a:r>
          </a:p>
          <a:p>
            <a:pPr lvl="0"/>
            <a:r>
              <a:rPr lang="en-US" sz="4000" dirty="0"/>
              <a:t>utopia/dystopia</a:t>
            </a:r>
          </a:p>
          <a:p>
            <a:pPr lvl="0"/>
            <a:r>
              <a:rPr lang="en-US" sz="4000" dirty="0" smtClean="0"/>
              <a:t>Dichotomy</a:t>
            </a:r>
          </a:p>
          <a:p>
            <a:pPr lvl="1"/>
            <a:r>
              <a:rPr lang="en-US" sz="4000" dirty="0" smtClean="0"/>
              <a:t>us/them</a:t>
            </a:r>
            <a:r>
              <a:rPr lang="en-US" sz="4000" dirty="0"/>
              <a:t>, self/other, inside/outside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General Vocab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21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sz="4000" dirty="0" err="1" smtClean="0"/>
              <a:t>otherization</a:t>
            </a:r>
            <a:endParaRPr lang="en-US" sz="4000" dirty="0" smtClean="0"/>
          </a:p>
          <a:p>
            <a:pPr lvl="0"/>
            <a:r>
              <a:rPr lang="en-US" sz="4000" dirty="0" smtClean="0"/>
              <a:t>normalization</a:t>
            </a:r>
          </a:p>
          <a:p>
            <a:pPr lvl="0"/>
            <a:r>
              <a:rPr lang="en-US" sz="4000" dirty="0" smtClean="0"/>
              <a:t>normative v. descriptive</a:t>
            </a:r>
          </a:p>
          <a:p>
            <a:pPr lvl="0"/>
            <a:r>
              <a:rPr lang="en-US" sz="4000" dirty="0" smtClean="0"/>
              <a:t>objective v. subjective</a:t>
            </a:r>
          </a:p>
          <a:p>
            <a:pPr lvl="0"/>
            <a:r>
              <a:rPr lang="en-US" sz="4000" dirty="0" smtClean="0"/>
              <a:t>subject</a:t>
            </a:r>
          </a:p>
          <a:p>
            <a:pPr lvl="0"/>
            <a:r>
              <a:rPr lang="en-US" sz="4000" dirty="0" smtClean="0"/>
              <a:t>cooptation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General Vocab(2)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10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sz="4000" dirty="0"/>
              <a:t>enlightenment</a:t>
            </a:r>
          </a:p>
          <a:p>
            <a:pPr lvl="0"/>
            <a:r>
              <a:rPr lang="en-US" sz="4000" dirty="0"/>
              <a:t>rationality</a:t>
            </a:r>
          </a:p>
          <a:p>
            <a:pPr lvl="0"/>
            <a:r>
              <a:rPr lang="en-US" sz="4000" dirty="0"/>
              <a:t>modernism</a:t>
            </a:r>
          </a:p>
          <a:p>
            <a:r>
              <a:rPr lang="en-US" sz="4000" dirty="0" smtClean="0"/>
              <a:t>Ontology</a:t>
            </a:r>
          </a:p>
          <a:p>
            <a:r>
              <a:rPr lang="en-US" sz="4000" dirty="0" smtClean="0"/>
              <a:t>Epistemology</a:t>
            </a:r>
          </a:p>
          <a:p>
            <a:r>
              <a:rPr lang="en-US" sz="4000" dirty="0" smtClean="0"/>
              <a:t>Ethics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Kritik</a:t>
            </a:r>
            <a:r>
              <a:rPr lang="en-US" dirty="0" smtClean="0">
                <a:solidFill>
                  <a:srgbClr val="FF0000"/>
                </a:solidFill>
              </a:rPr>
              <a:t>/Philosophy Words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26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5400" dirty="0" smtClean="0"/>
              <a:t>Deontology</a:t>
            </a:r>
          </a:p>
          <a:p>
            <a:r>
              <a:rPr lang="en-US" sz="5400" dirty="0" smtClean="0"/>
              <a:t>Utilitarianism</a:t>
            </a:r>
          </a:p>
          <a:p>
            <a:r>
              <a:rPr lang="en-US" sz="5400" dirty="0" smtClean="0"/>
              <a:t>Ideology</a:t>
            </a:r>
          </a:p>
          <a:p>
            <a:r>
              <a:rPr lang="en-US" sz="5400" dirty="0" smtClean="0"/>
              <a:t>Discourse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Kritik</a:t>
            </a:r>
            <a:r>
              <a:rPr lang="en-US" dirty="0" smtClean="0">
                <a:solidFill>
                  <a:srgbClr val="FF0000"/>
                </a:solidFill>
              </a:rPr>
              <a:t>/Philosophy Words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1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capitalism</a:t>
            </a:r>
          </a:p>
          <a:p>
            <a:pPr lvl="0"/>
            <a:r>
              <a:rPr lang="en-US" dirty="0"/>
              <a:t>Marxism</a:t>
            </a:r>
          </a:p>
          <a:p>
            <a:pPr lvl="0"/>
            <a:r>
              <a:rPr lang="en-US" dirty="0"/>
              <a:t>Socialism</a:t>
            </a:r>
          </a:p>
          <a:p>
            <a:pPr lvl="0"/>
            <a:r>
              <a:rPr lang="en-US" dirty="0"/>
              <a:t>Anarchy</a:t>
            </a:r>
          </a:p>
          <a:p>
            <a:pPr lvl="0"/>
            <a:r>
              <a:rPr lang="en-US" dirty="0"/>
              <a:t>Commodification/commodity</a:t>
            </a:r>
          </a:p>
          <a:p>
            <a:pPr lvl="0"/>
            <a:r>
              <a:rPr lang="en-US" dirty="0"/>
              <a:t>Fetish</a:t>
            </a:r>
          </a:p>
          <a:p>
            <a:pPr lvl="0"/>
            <a:r>
              <a:rPr lang="en-US" dirty="0"/>
              <a:t>Empire (</a:t>
            </a:r>
            <a:r>
              <a:rPr lang="en-US" dirty="0" err="1"/>
              <a:t>Hardt</a:t>
            </a:r>
            <a:r>
              <a:rPr lang="en-US" dirty="0"/>
              <a:t>/</a:t>
            </a:r>
            <a:r>
              <a:rPr lang="en-US" dirty="0" err="1"/>
              <a:t>Negri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Multitude</a:t>
            </a:r>
          </a:p>
          <a:p>
            <a:pPr lvl="0"/>
            <a:r>
              <a:rPr lang="en-US" dirty="0"/>
              <a:t>Proletariat</a:t>
            </a:r>
          </a:p>
          <a:p>
            <a:pPr lvl="0"/>
            <a:r>
              <a:rPr lang="en-US" dirty="0"/>
              <a:t>Bourgeois</a:t>
            </a:r>
          </a:p>
          <a:p>
            <a:pPr lvl="0"/>
            <a:r>
              <a:rPr lang="en-US" dirty="0"/>
              <a:t>Objectivism (Rand)</a:t>
            </a:r>
          </a:p>
          <a:p>
            <a:pPr lvl="0"/>
            <a:r>
              <a:rPr lang="en-US" dirty="0"/>
              <a:t>Frankfurt School (</a:t>
            </a:r>
            <a:r>
              <a:rPr lang="en-US" dirty="0" err="1"/>
              <a:t>Adorno</a:t>
            </a:r>
            <a:r>
              <a:rPr lang="en-US" dirty="0"/>
              <a:t>, Marcuse)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Economics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42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Realism</a:t>
            </a:r>
          </a:p>
          <a:p>
            <a:pPr lvl="0"/>
            <a:r>
              <a:rPr lang="en-US" dirty="0"/>
              <a:t>Idealism</a:t>
            </a:r>
          </a:p>
          <a:p>
            <a:pPr lvl="0"/>
            <a:r>
              <a:rPr lang="en-US" dirty="0"/>
              <a:t>Securitization/Environmental Securitization</a:t>
            </a:r>
          </a:p>
          <a:p>
            <a:pPr lvl="0"/>
            <a:r>
              <a:rPr lang="en-US" dirty="0" err="1"/>
              <a:t>Eurocentrism</a:t>
            </a:r>
            <a:endParaRPr lang="en-US" dirty="0"/>
          </a:p>
          <a:p>
            <a:pPr lvl="0"/>
            <a:r>
              <a:rPr lang="en-US" dirty="0"/>
              <a:t>Occident</a:t>
            </a:r>
          </a:p>
          <a:p>
            <a:pPr lvl="0"/>
            <a:r>
              <a:rPr lang="en-US" dirty="0"/>
              <a:t>Orientalism</a:t>
            </a:r>
          </a:p>
          <a:p>
            <a:pPr lvl="0"/>
            <a:r>
              <a:rPr lang="en-US" dirty="0"/>
              <a:t>Self Fulfilling Prophecy/Error Replication</a:t>
            </a:r>
          </a:p>
          <a:p>
            <a:pPr lvl="0"/>
            <a:r>
              <a:rPr lang="en-US" dirty="0" err="1"/>
              <a:t>Nuclearism</a:t>
            </a:r>
            <a:endParaRPr lang="en-US" dirty="0"/>
          </a:p>
          <a:p>
            <a:pPr lvl="0"/>
            <a:r>
              <a:rPr lang="en-US" dirty="0"/>
              <a:t>Nuclear Numbing</a:t>
            </a:r>
          </a:p>
          <a:p>
            <a:pPr lvl="0"/>
            <a:r>
              <a:rPr lang="en-US" dirty="0" err="1"/>
              <a:t>Chaloupka</a:t>
            </a:r>
            <a:r>
              <a:rPr lang="en-US" dirty="0"/>
              <a:t>/Love the Bomb </a:t>
            </a:r>
          </a:p>
          <a:p>
            <a:pPr lvl="0"/>
            <a:r>
              <a:rPr lang="en-US" dirty="0"/>
              <a:t>Development</a:t>
            </a:r>
          </a:p>
          <a:p>
            <a:pPr lvl="0"/>
            <a:r>
              <a:rPr lang="en-US" dirty="0"/>
              <a:t>Global/Local (</a:t>
            </a:r>
            <a:r>
              <a:rPr lang="en-US" dirty="0" err="1"/>
              <a:t>Nayer</a:t>
            </a:r>
            <a:r>
              <a:rPr lang="en-US" dirty="0" smtClean="0"/>
              <a:t>)</a:t>
            </a:r>
            <a:endParaRPr lang="en-US" dirty="0"/>
          </a:p>
          <a:p>
            <a:pPr lvl="0"/>
            <a:r>
              <a:rPr lang="en-US" dirty="0"/>
              <a:t>Human Rights K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International Relations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21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Identity Politics</a:t>
            </a:r>
          </a:p>
          <a:p>
            <a:pPr lvl="0"/>
            <a:r>
              <a:rPr lang="en-US" dirty="0"/>
              <a:t>Waves of Feminism: 1</a:t>
            </a:r>
            <a:r>
              <a:rPr lang="en-US" baseline="30000" dirty="0"/>
              <a:t>st</a:t>
            </a:r>
            <a:r>
              <a:rPr lang="en-US" dirty="0"/>
              <a:t>, 2</a:t>
            </a:r>
            <a:r>
              <a:rPr lang="en-US" baseline="30000" dirty="0"/>
              <a:t>nd</a:t>
            </a:r>
            <a:r>
              <a:rPr lang="en-US" dirty="0"/>
              <a:t>, 3</a:t>
            </a:r>
            <a:r>
              <a:rPr lang="en-US" baseline="30000" dirty="0"/>
              <a:t>rd</a:t>
            </a:r>
            <a:endParaRPr lang="en-US" dirty="0"/>
          </a:p>
          <a:p>
            <a:pPr lvl="0"/>
            <a:r>
              <a:rPr lang="en-US" dirty="0"/>
              <a:t>Feminist International Relations</a:t>
            </a:r>
          </a:p>
          <a:p>
            <a:pPr lvl="0"/>
            <a:r>
              <a:rPr lang="en-US" dirty="0"/>
              <a:t>Public/Private Dichotomy</a:t>
            </a:r>
          </a:p>
          <a:p>
            <a:pPr lvl="0"/>
            <a:r>
              <a:rPr lang="en-US" dirty="0"/>
              <a:t>Patriarchy</a:t>
            </a:r>
          </a:p>
          <a:p>
            <a:pPr lvl="0"/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World Feminism</a:t>
            </a:r>
          </a:p>
          <a:p>
            <a:pPr lvl="0"/>
            <a:r>
              <a:rPr lang="en-US" dirty="0"/>
              <a:t>Ecofeminism</a:t>
            </a:r>
          </a:p>
          <a:p>
            <a:pPr lvl="0"/>
            <a:r>
              <a:rPr lang="en-US" dirty="0"/>
              <a:t>Performativity (Butler)</a:t>
            </a:r>
          </a:p>
          <a:p>
            <a:pPr lvl="0"/>
            <a:r>
              <a:rPr lang="en-US" dirty="0"/>
              <a:t>Sex v. Gender </a:t>
            </a:r>
          </a:p>
          <a:p>
            <a:pPr lvl="0"/>
            <a:r>
              <a:rPr lang="en-US" dirty="0" err="1"/>
              <a:t>Heteropatriarchy</a:t>
            </a: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Identity Politics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39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4800" dirty="0" smtClean="0"/>
              <a:t>Uniqueness</a:t>
            </a:r>
          </a:p>
          <a:p>
            <a:r>
              <a:rPr lang="en-US" sz="4800" dirty="0" smtClean="0"/>
              <a:t>Links </a:t>
            </a:r>
          </a:p>
          <a:p>
            <a:pPr lvl="1"/>
            <a:r>
              <a:rPr lang="en-US" sz="4800" dirty="0" smtClean="0"/>
              <a:t>Causality</a:t>
            </a:r>
          </a:p>
          <a:p>
            <a:pPr lvl="1"/>
            <a:r>
              <a:rPr lang="en-US" sz="4800" dirty="0" smtClean="0"/>
              <a:t>A</a:t>
            </a:r>
            <a:r>
              <a:rPr lang="en-US" sz="4800" dirty="0" smtClean="0">
                <a:sym typeface="Wingdings" pitchFamily="2" charset="2"/>
              </a:rPr>
              <a:t>B</a:t>
            </a:r>
          </a:p>
          <a:p>
            <a:r>
              <a:rPr lang="en-US" sz="4800" dirty="0" smtClean="0">
                <a:sym typeface="Wingdings" pitchFamily="2" charset="2"/>
              </a:rPr>
              <a:t>Impacts</a:t>
            </a:r>
          </a:p>
          <a:p>
            <a:endParaRPr lang="en-US" sz="4800" dirty="0" smtClean="0">
              <a:sym typeface="Wingdings" pitchFamily="2" charset="2"/>
            </a:endParaRPr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Kritiks</a:t>
            </a:r>
            <a:r>
              <a:rPr lang="en-US" sz="5400" dirty="0">
                <a:solidFill>
                  <a:srgbClr val="FF0000"/>
                </a:solidFill>
              </a:rPr>
              <a:t> </a:t>
            </a:r>
            <a:r>
              <a:rPr lang="en-US" sz="5400" dirty="0" smtClean="0">
                <a:solidFill>
                  <a:srgbClr val="FF0000"/>
                </a:solidFill>
              </a:rPr>
              <a:t>vs. </a:t>
            </a:r>
            <a:r>
              <a:rPr lang="en-US" sz="5400" dirty="0" err="1" smtClean="0">
                <a:solidFill>
                  <a:srgbClr val="FF0000"/>
                </a:solidFill>
              </a:rPr>
              <a:t>Disads</a:t>
            </a:r>
            <a:endParaRPr lang="en-US" sz="54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290114"/>
            <a:ext cx="5419955" cy="406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34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Heterosexism/Homophobia</a:t>
            </a:r>
          </a:p>
          <a:p>
            <a:pPr lvl="0"/>
            <a:r>
              <a:rPr lang="en-US" dirty="0" err="1" smtClean="0"/>
              <a:t>Phallocentrism</a:t>
            </a:r>
            <a:endParaRPr lang="en-US" dirty="0" smtClean="0"/>
          </a:p>
          <a:p>
            <a:pPr lvl="0"/>
            <a:r>
              <a:rPr lang="en-US" dirty="0" err="1" smtClean="0"/>
              <a:t>Phallogocentrism</a:t>
            </a:r>
            <a:endParaRPr lang="en-US" dirty="0" smtClean="0"/>
          </a:p>
          <a:p>
            <a:pPr lvl="0"/>
            <a:r>
              <a:rPr lang="en-US" dirty="0" smtClean="0"/>
              <a:t>Standpoint </a:t>
            </a:r>
            <a:r>
              <a:rPr lang="en-US" dirty="0" err="1" smtClean="0"/>
              <a:t>Epistomology</a:t>
            </a:r>
            <a:endParaRPr lang="en-US" dirty="0" smtClean="0"/>
          </a:p>
          <a:p>
            <a:pPr lvl="0"/>
            <a:r>
              <a:rPr lang="en-US" dirty="0" smtClean="0"/>
              <a:t>Subaltern (</a:t>
            </a:r>
            <a:r>
              <a:rPr lang="en-US" dirty="0" err="1" smtClean="0"/>
              <a:t>Spivak</a:t>
            </a:r>
            <a:r>
              <a:rPr lang="en-US" dirty="0" smtClean="0"/>
              <a:t>)</a:t>
            </a:r>
          </a:p>
          <a:p>
            <a:pPr lvl="0"/>
            <a:r>
              <a:rPr lang="en-US" dirty="0" smtClean="0"/>
              <a:t>Essentialism</a:t>
            </a:r>
          </a:p>
          <a:p>
            <a:pPr lvl="0"/>
            <a:r>
              <a:rPr lang="en-US" dirty="0" smtClean="0"/>
              <a:t>Strategic Essentialism</a:t>
            </a:r>
          </a:p>
          <a:p>
            <a:pPr lvl="0"/>
            <a:r>
              <a:rPr lang="en-US" dirty="0" err="1" smtClean="0"/>
              <a:t>Intersectionality</a:t>
            </a:r>
            <a:endParaRPr lang="en-US" dirty="0" smtClean="0"/>
          </a:p>
          <a:p>
            <a:pPr lvl="0"/>
            <a:r>
              <a:rPr lang="en-US" dirty="0" err="1" smtClean="0"/>
              <a:t>Victimology</a:t>
            </a:r>
            <a:endParaRPr lang="en-US" dirty="0" smtClean="0"/>
          </a:p>
          <a:p>
            <a:pPr lvl="0"/>
            <a:r>
              <a:rPr lang="en-US" dirty="0" smtClean="0"/>
              <a:t>Narratives (Delgado)</a:t>
            </a:r>
          </a:p>
          <a:p>
            <a:pPr lvl="0"/>
            <a:r>
              <a:rPr lang="en-US" dirty="0" smtClean="0"/>
              <a:t>Violence (Fanon)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Identity Politics (2)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92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Critical Race Theory</a:t>
            </a:r>
          </a:p>
          <a:p>
            <a:pPr lvl="0"/>
            <a:r>
              <a:rPr lang="en-US" dirty="0"/>
              <a:t>Critical Legal Studies</a:t>
            </a:r>
          </a:p>
          <a:p>
            <a:pPr lvl="0"/>
            <a:r>
              <a:rPr lang="en-US" dirty="0"/>
              <a:t>Indeterminacy</a:t>
            </a:r>
          </a:p>
          <a:p>
            <a:pPr lvl="0"/>
            <a:r>
              <a:rPr lang="en-US" dirty="0"/>
              <a:t>Masking</a:t>
            </a:r>
          </a:p>
          <a:p>
            <a:pPr lvl="0"/>
            <a:r>
              <a:rPr lang="en-US" dirty="0"/>
              <a:t>Trashing</a:t>
            </a:r>
          </a:p>
          <a:p>
            <a:pPr lvl="0"/>
            <a:r>
              <a:rPr lang="en-US" dirty="0"/>
              <a:t>Normativity (</a:t>
            </a:r>
            <a:r>
              <a:rPr lang="en-US" dirty="0" err="1"/>
              <a:t>Schlag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Role Playing</a:t>
            </a:r>
          </a:p>
          <a:p>
            <a:pPr lvl="0"/>
            <a:r>
              <a:rPr lang="en-US" dirty="0"/>
              <a:t>Rights Talk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Legal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power</a:t>
            </a:r>
          </a:p>
          <a:p>
            <a:pPr lvl="0"/>
            <a:r>
              <a:rPr lang="en-US" dirty="0"/>
              <a:t>discipline</a:t>
            </a:r>
          </a:p>
          <a:p>
            <a:pPr lvl="0"/>
            <a:r>
              <a:rPr lang="en-US" dirty="0" err="1"/>
              <a:t>micropolitics</a:t>
            </a:r>
            <a:endParaRPr lang="en-US" dirty="0"/>
          </a:p>
          <a:p>
            <a:pPr lvl="0"/>
            <a:r>
              <a:rPr lang="en-US" dirty="0" err="1"/>
              <a:t>panopticon</a:t>
            </a:r>
            <a:endParaRPr lang="en-US" dirty="0"/>
          </a:p>
          <a:p>
            <a:pPr lvl="0"/>
            <a:r>
              <a:rPr lang="en-US" dirty="0" err="1"/>
              <a:t>geneaology</a:t>
            </a:r>
            <a:endParaRPr lang="en-US" dirty="0"/>
          </a:p>
          <a:p>
            <a:pPr lvl="0"/>
            <a:r>
              <a:rPr lang="en-US" dirty="0"/>
              <a:t>death of the author</a:t>
            </a:r>
          </a:p>
          <a:p>
            <a:pPr lvl="0"/>
            <a:r>
              <a:rPr lang="en-US" dirty="0"/>
              <a:t>repressive hypothesis</a:t>
            </a:r>
          </a:p>
          <a:p>
            <a:pPr lvl="0"/>
            <a:r>
              <a:rPr lang="en-US" dirty="0"/>
              <a:t>confessional</a:t>
            </a:r>
          </a:p>
          <a:p>
            <a:pPr lvl="0"/>
            <a:r>
              <a:rPr lang="en-US" dirty="0"/>
              <a:t>bare life </a:t>
            </a:r>
          </a:p>
          <a:p>
            <a:pPr lvl="0"/>
            <a:r>
              <a:rPr lang="en-US" dirty="0"/>
              <a:t>Homo </a:t>
            </a:r>
            <a:r>
              <a:rPr lang="en-US" dirty="0" err="1"/>
              <a:t>Sacer</a:t>
            </a:r>
            <a:r>
              <a:rPr lang="en-US" dirty="0"/>
              <a:t> (</a:t>
            </a:r>
            <a:r>
              <a:rPr lang="en-US" dirty="0" err="1"/>
              <a:t>Agamben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State of exception</a:t>
            </a:r>
          </a:p>
          <a:p>
            <a:pPr lvl="0"/>
            <a:r>
              <a:rPr lang="en-US" dirty="0" err="1"/>
              <a:t>Biopower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Foucault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63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 err="1"/>
              <a:t>logocentrism</a:t>
            </a:r>
            <a:endParaRPr lang="en-US" dirty="0"/>
          </a:p>
          <a:p>
            <a:pPr lvl="0"/>
            <a:r>
              <a:rPr lang="en-US" dirty="0"/>
              <a:t>trace</a:t>
            </a:r>
          </a:p>
          <a:p>
            <a:pPr lvl="0"/>
            <a:r>
              <a:rPr lang="en-US" dirty="0"/>
              <a:t>erasure</a:t>
            </a:r>
          </a:p>
          <a:p>
            <a:pPr lvl="0"/>
            <a:r>
              <a:rPr lang="en-US" dirty="0"/>
              <a:t>deconstruction</a:t>
            </a:r>
          </a:p>
          <a:p>
            <a:pPr lvl="0"/>
            <a:r>
              <a:rPr lang="en-US" dirty="0" err="1"/>
              <a:t>differance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Derrida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30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psychoanalysis</a:t>
            </a:r>
          </a:p>
          <a:p>
            <a:pPr lvl="0"/>
            <a:r>
              <a:rPr lang="en-US" dirty="0"/>
              <a:t>Freud</a:t>
            </a:r>
          </a:p>
          <a:p>
            <a:pPr lvl="0"/>
            <a:r>
              <a:rPr lang="en-US" dirty="0" err="1"/>
              <a:t>Lacan</a:t>
            </a:r>
            <a:endParaRPr lang="en-US" dirty="0"/>
          </a:p>
          <a:p>
            <a:pPr lvl="0"/>
            <a:r>
              <a:rPr lang="en-US" dirty="0" err="1"/>
              <a:t>Zizek</a:t>
            </a:r>
            <a:endParaRPr lang="en-US" dirty="0"/>
          </a:p>
          <a:p>
            <a:pPr lvl="0"/>
            <a:r>
              <a:rPr lang="en-US" dirty="0"/>
              <a:t>Metaphoric condensation</a:t>
            </a:r>
          </a:p>
          <a:p>
            <a:pPr lvl="0"/>
            <a:r>
              <a:rPr lang="en-US" dirty="0"/>
              <a:t>Letter of the law</a:t>
            </a:r>
          </a:p>
          <a:p>
            <a:pPr lvl="0"/>
            <a:r>
              <a:rPr lang="en-US" dirty="0"/>
              <a:t>Symptom</a:t>
            </a:r>
          </a:p>
          <a:p>
            <a:pPr lvl="0"/>
            <a:r>
              <a:rPr lang="en-US" dirty="0"/>
              <a:t>Lack</a:t>
            </a:r>
          </a:p>
          <a:p>
            <a:pPr lvl="0"/>
            <a:r>
              <a:rPr lang="en-US" dirty="0"/>
              <a:t>Fidelity to the Event (</a:t>
            </a:r>
            <a:r>
              <a:rPr lang="en-US" dirty="0" err="1"/>
              <a:t>Badiou</a:t>
            </a:r>
            <a:r>
              <a:rPr lang="en-US" dirty="0"/>
              <a:t>)</a:t>
            </a:r>
          </a:p>
          <a:p>
            <a:pPr lvl="0"/>
            <a:r>
              <a:rPr lang="en-US" dirty="0" err="1"/>
              <a:t>Jouissance</a:t>
            </a:r>
            <a:endParaRPr lang="en-US" dirty="0"/>
          </a:p>
          <a:p>
            <a:pPr lvl="0"/>
            <a:r>
              <a:rPr lang="en-US" dirty="0"/>
              <a:t>Desire</a:t>
            </a:r>
          </a:p>
          <a:p>
            <a:pPr lvl="0"/>
            <a:r>
              <a:rPr lang="en-US" dirty="0"/>
              <a:t>Object A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Psychoanalysis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55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en-US" sz="4800" dirty="0" smtClean="0"/>
              <a:t>Fiat</a:t>
            </a:r>
          </a:p>
          <a:p>
            <a:pPr marL="685800" indent="-685800">
              <a:buFont typeface="Arial" pitchFamily="34" charset="0"/>
              <a:buChar char="•"/>
            </a:pPr>
            <a:r>
              <a:rPr lang="en-US" sz="4800" dirty="0" smtClean="0"/>
              <a:t>Permutations</a:t>
            </a:r>
            <a:endParaRPr lang="en-US" sz="4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Kritiks</a:t>
            </a:r>
            <a:r>
              <a:rPr lang="en-US" dirty="0" smtClean="0">
                <a:solidFill>
                  <a:srgbClr val="FF0000"/>
                </a:solidFill>
              </a:rPr>
              <a:t> vs. Counterplans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733800"/>
            <a:ext cx="3840480" cy="28803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29200" y="1481850"/>
            <a:ext cx="3244551" cy="18252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77" y="3429000"/>
            <a:ext cx="4186472" cy="281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6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685800" indent="-685800">
              <a:buFont typeface="Arial" pitchFamily="34" charset="0"/>
              <a:buChar char="•"/>
            </a:pPr>
            <a:r>
              <a:rPr lang="en-US" sz="4800" dirty="0" smtClean="0"/>
              <a:t>Value to Life</a:t>
            </a:r>
            <a:endParaRPr lang="en-US" sz="4800" dirty="0"/>
          </a:p>
          <a:p>
            <a:pPr marL="857250" lvl="1" indent="-685800"/>
            <a:r>
              <a:rPr lang="en-US" sz="4600" dirty="0" smtClean="0"/>
              <a:t>Why every </a:t>
            </a:r>
            <a:r>
              <a:rPr lang="en-US" sz="4600" dirty="0" err="1" smtClean="0"/>
              <a:t>kritik</a:t>
            </a:r>
            <a:r>
              <a:rPr lang="en-US" sz="4600" dirty="0" smtClean="0"/>
              <a:t> is the same</a:t>
            </a:r>
          </a:p>
          <a:p>
            <a:pPr marL="685800" indent="-685800">
              <a:buFont typeface="Arial" pitchFamily="34" charset="0"/>
              <a:buChar char="•"/>
            </a:pPr>
            <a:r>
              <a:rPr lang="en-US" sz="4800" dirty="0" smtClean="0"/>
              <a:t>Why should language matter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4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0000"/>
                </a:solidFill>
              </a:rPr>
              <a:t>Kritiks</a:t>
            </a:r>
            <a:r>
              <a:rPr lang="en-US" dirty="0">
                <a:solidFill>
                  <a:srgbClr val="FF0000"/>
                </a:solidFill>
              </a:rPr>
              <a:t> vs. </a:t>
            </a:r>
            <a:r>
              <a:rPr lang="en-US" dirty="0" smtClean="0">
                <a:solidFill>
                  <a:srgbClr val="FF0000"/>
                </a:solidFill>
              </a:rPr>
              <a:t>Counterplans (2)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572000"/>
            <a:ext cx="27622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9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en-US" sz="4800" dirty="0" smtClean="0"/>
              <a:t>Do we need an alt?</a:t>
            </a:r>
            <a:endParaRPr lang="en-US" sz="4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0000"/>
                </a:solidFill>
              </a:rPr>
              <a:t>Kritiks</a:t>
            </a:r>
            <a:r>
              <a:rPr lang="en-US" dirty="0">
                <a:solidFill>
                  <a:srgbClr val="FF0000"/>
                </a:solidFill>
              </a:rPr>
              <a:t> vs. Counterplans </a:t>
            </a:r>
            <a:r>
              <a:rPr lang="en-US" dirty="0" smtClean="0">
                <a:solidFill>
                  <a:srgbClr val="FF0000"/>
                </a:solidFill>
              </a:rPr>
              <a:t>(3)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514600"/>
            <a:ext cx="4762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18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Framework=filter</a:t>
            </a:r>
          </a:p>
        </p:txBody>
      </p:sp>
      <p:pic>
        <p:nvPicPr>
          <p:cNvPr id="23556" name="Picture 4" descr="cat-208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538" y="2443163"/>
            <a:ext cx="2066925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62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Dumb Framework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 b="1"/>
              <a:t>Aff:</a:t>
            </a:r>
            <a:r>
              <a:rPr lang="en-US" sz="2800"/>
              <a:t> the Neg can only read a CP or advocate the status quo</a:t>
            </a:r>
          </a:p>
          <a:p>
            <a:r>
              <a:rPr lang="en-US" sz="2800" b="1"/>
              <a:t>Neg:</a:t>
            </a:r>
            <a:r>
              <a:rPr lang="en-US" sz="2800"/>
              <a:t> the judge should only listen to kritiks!</a:t>
            </a:r>
          </a:p>
          <a:p>
            <a:endParaRPr lang="en-US" sz="2800"/>
          </a:p>
        </p:txBody>
      </p:sp>
      <p:pic>
        <p:nvPicPr>
          <p:cNvPr id="9221" name="Picture 5" descr="black_iris_jun_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522538"/>
            <a:ext cx="3276600" cy="3030537"/>
          </a:xfrm>
        </p:spPr>
      </p:pic>
    </p:spTree>
    <p:extLst>
      <p:ext uri="{BB962C8B-B14F-4D97-AF65-F5344CB8AC3E}">
        <p14:creationId xmlns:p14="http://schemas.microsoft.com/office/powerpoint/2010/main" val="136159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is this dumb?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93763" y="20574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62000" y="1657350"/>
            <a:ext cx="5325497" cy="283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dirty="0"/>
              <a:t> </a:t>
            </a:r>
            <a:r>
              <a:rPr lang="en-US" sz="3200" dirty="0"/>
              <a:t>N</a:t>
            </a:r>
            <a:r>
              <a:rPr lang="en-US" sz="3200" dirty="0" smtClean="0"/>
              <a:t>o </a:t>
            </a:r>
            <a:r>
              <a:rPr lang="en-US" sz="3200" dirty="0"/>
              <a:t>“best type” of argument</a:t>
            </a:r>
          </a:p>
          <a:p>
            <a:pPr>
              <a:buFontTx/>
              <a:buChar char="•"/>
            </a:pPr>
            <a:endParaRPr lang="en-US" sz="3200" dirty="0"/>
          </a:p>
          <a:p>
            <a:pPr>
              <a:buFontTx/>
              <a:buChar char="•"/>
            </a:pPr>
            <a:r>
              <a:rPr lang="en-US" sz="3200" dirty="0" err="1"/>
              <a:t>A</a:t>
            </a:r>
            <a:r>
              <a:rPr lang="en-US" sz="3200" dirty="0" err="1" smtClean="0"/>
              <a:t>ff</a:t>
            </a:r>
            <a:r>
              <a:rPr lang="en-US" sz="3200" dirty="0" smtClean="0"/>
              <a:t> </a:t>
            </a:r>
            <a:r>
              <a:rPr lang="en-US" sz="3200" dirty="0"/>
              <a:t>is whiny</a:t>
            </a:r>
          </a:p>
          <a:p>
            <a:pPr>
              <a:buFontTx/>
              <a:buChar char="•"/>
            </a:pPr>
            <a:endParaRPr lang="en-US" sz="3200" dirty="0"/>
          </a:p>
          <a:p>
            <a:pPr>
              <a:buFontTx/>
              <a:buChar char="•"/>
            </a:pPr>
            <a:r>
              <a:rPr lang="en-US" sz="3200" dirty="0"/>
              <a:t>Is necessarily not “real world”</a:t>
            </a:r>
          </a:p>
          <a:p>
            <a:pPr>
              <a:buFontTx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Smart framework!!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Interpretation of knowledge vs interpretation of arguments</a:t>
            </a:r>
          </a:p>
          <a:p>
            <a:endParaRPr lang="en-US" sz="2800"/>
          </a:p>
        </p:txBody>
      </p:sp>
      <p:pic>
        <p:nvPicPr>
          <p:cNvPr id="14342" name="Picture 6" descr="red20canna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087563"/>
            <a:ext cx="3276600" cy="3900487"/>
          </a:xfrm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349250" y="19716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91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Mylar</Template>
  <TotalTime>2492</TotalTime>
  <Words>422</Words>
  <Application>Microsoft Office PowerPoint</Application>
  <PresentationFormat>On-screen Show (4:3)</PresentationFormat>
  <Paragraphs>165</Paragraphs>
  <Slides>24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Corbel</vt:lpstr>
      <vt:lpstr>Tahoma</vt:lpstr>
      <vt:lpstr>Tunga</vt:lpstr>
      <vt:lpstr>Wingdings</vt:lpstr>
      <vt:lpstr>Mylar</vt:lpstr>
      <vt:lpstr>“Strange things are afoot at the circle k…”  --Ted Theodore Logan</vt:lpstr>
      <vt:lpstr>Kritiks vs. Disads</vt:lpstr>
      <vt:lpstr>Kritiks vs. Counterplans</vt:lpstr>
      <vt:lpstr>Kritiks vs. Counterplans (2)</vt:lpstr>
      <vt:lpstr>Kritiks vs. Counterplans (3)</vt:lpstr>
      <vt:lpstr>Framework=filter</vt:lpstr>
      <vt:lpstr>Dumb Framework</vt:lpstr>
      <vt:lpstr>Why is this dumb?</vt:lpstr>
      <vt:lpstr>Smart framework!!</vt:lpstr>
      <vt:lpstr>Smart framework examples</vt:lpstr>
      <vt:lpstr>More Smart Framework</vt:lpstr>
      <vt:lpstr>Framework Cheating!</vt:lpstr>
      <vt:lpstr>General Vocab</vt:lpstr>
      <vt:lpstr>General Vocab(2)</vt:lpstr>
      <vt:lpstr>Kritik/Philosophy Words</vt:lpstr>
      <vt:lpstr>Kritik/Philosophy Words</vt:lpstr>
      <vt:lpstr>Economics</vt:lpstr>
      <vt:lpstr>International Relations</vt:lpstr>
      <vt:lpstr>Identity Politics</vt:lpstr>
      <vt:lpstr>Identity Politics (2)</vt:lpstr>
      <vt:lpstr>Legal</vt:lpstr>
      <vt:lpstr>Foucault</vt:lpstr>
      <vt:lpstr>Derrida</vt:lpstr>
      <vt:lpstr>Psychoanalysis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Baxter</dc:creator>
  <cp:lastModifiedBy>Mike Baxter-Kauf</cp:lastModifiedBy>
  <cp:revision>20</cp:revision>
  <dcterms:created xsi:type="dcterms:W3CDTF">2011-07-11T03:06:58Z</dcterms:created>
  <dcterms:modified xsi:type="dcterms:W3CDTF">2014-08-07T04:46:16Z</dcterms:modified>
</cp:coreProperties>
</file>